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7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6D0EB2EE-17CE-434C-AF95-09746ECC5EE3}" type="slidenum">
              <a:rPr lang="fr-FR" smtClean="0"/>
              <a:pPr/>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6D0EB2EE-17CE-434C-AF95-09746ECC5EE3}" type="slidenum">
              <a:rPr lang="fr-FR" smtClean="0"/>
              <a:pPr/>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6D0EB2EE-17CE-434C-AF95-09746ECC5EE3}" type="slidenum">
              <a:rPr lang="fr-FR" smtClean="0"/>
              <a:pPr/>
              <a:t>‹Nº›</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6D0EB2EE-17CE-434C-AF95-09746ECC5EE3}" type="slidenum">
              <a:rPr lang="fr-FR" smtClean="0"/>
              <a:pPr/>
              <a:t>‹Nº›</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0EB2EE-17CE-434C-AF95-09746ECC5EE3}" type="slidenum">
              <a:rPr lang="fr-FR" smtClean="0"/>
              <a:pPr/>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47C56D1E-18A5-4B08-890A-21CE3DDA4D2A}"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D0EB2EE-17CE-434C-AF95-09746ECC5EE3}" type="slidenum">
              <a:rPr lang="fr-FR" smtClean="0"/>
              <a:pPr/>
              <a:t>‹Nº›</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7C56D1E-18A5-4B08-890A-21CE3DDA4D2A}" type="datetimeFigureOut">
              <a:rPr lang="fr-FR" smtClean="0"/>
              <a:pPr/>
              <a:t>19/05/2020</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D0EB2EE-17CE-434C-AF95-09746ECC5EE3}" type="slidenum">
              <a:rPr lang="fr-FR" smtClean="0"/>
              <a:pPr/>
              <a:t>‹Nº›</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3212976"/>
          </a:xfrm>
        </p:spPr>
        <p:txBody>
          <a:bodyPr>
            <a:normAutofit/>
          </a:bodyPr>
          <a:lstStyle/>
          <a:p>
            <a:pPr algn="ctr"/>
            <a:r>
              <a:rPr lang="fr-FR" sz="2400" b="1" dirty="0" smtClean="0"/>
              <a:t>KMC Workshop, 14-15 </a:t>
            </a:r>
            <a:r>
              <a:rPr lang="fr-FR" sz="2400" b="1" dirty="0" err="1" smtClean="0"/>
              <a:t>November</a:t>
            </a:r>
            <a:r>
              <a:rPr lang="fr-FR" sz="2400" b="1" dirty="0" smtClean="0"/>
              <a:t> 2016, IRCCS </a:t>
            </a:r>
            <a:r>
              <a:rPr lang="fr-FR" sz="2400" b="1" dirty="0" err="1" smtClean="0"/>
              <a:t>Burlo</a:t>
            </a:r>
            <a:r>
              <a:rPr lang="fr-FR" sz="2400" b="1" dirty="0" smtClean="0"/>
              <a:t> </a:t>
            </a:r>
            <a:r>
              <a:rPr lang="fr-FR" sz="2400" b="1" dirty="0" err="1" smtClean="0"/>
              <a:t>Garofolo</a:t>
            </a:r>
            <a:r>
              <a:rPr lang="fr-FR" sz="2400" b="1" dirty="0" smtClean="0"/>
              <a:t>, Trieste, </a:t>
            </a:r>
            <a:r>
              <a:rPr lang="fr-FR" sz="2400" b="1" dirty="0" err="1" smtClean="0"/>
              <a:t>Italy</a:t>
            </a:r>
            <a:r>
              <a:rPr lang="fr-FR" sz="2400" b="1" dirty="0" smtClean="0"/>
              <a:t/>
            </a:r>
            <a:br>
              <a:rPr lang="fr-FR" sz="2400" b="1" dirty="0" smtClean="0"/>
            </a:br>
            <a:r>
              <a:rPr lang="en-US" sz="2400" b="1" dirty="0" smtClean="0"/>
              <a:t>Round Table: Barriers and Enablers of Comparatively Low Level KMC Dissemination and Uptake</a:t>
            </a:r>
            <a:br>
              <a:rPr lang="en-US" sz="2400" b="1" dirty="0" smtClean="0"/>
            </a:br>
            <a:r>
              <a:rPr lang="en-US" sz="2400" b="1" dirty="0" smtClean="0"/>
              <a:t>(India, Vietnam, Cameroon, Algeria, Italy)</a:t>
            </a:r>
            <a:br>
              <a:rPr lang="en-US" sz="2400" b="1" dirty="0" smtClean="0"/>
            </a:br>
            <a:endParaRPr lang="fr-FR" sz="2400" b="1" dirty="0"/>
          </a:p>
        </p:txBody>
      </p:sp>
      <p:sp>
        <p:nvSpPr>
          <p:cNvPr id="3" name="Sous-titre 2"/>
          <p:cNvSpPr>
            <a:spLocks noGrp="1"/>
          </p:cNvSpPr>
          <p:nvPr>
            <p:ph type="subTitle" idx="1"/>
          </p:nvPr>
        </p:nvSpPr>
        <p:spPr>
          <a:xfrm>
            <a:off x="0" y="3789040"/>
            <a:ext cx="8853736" cy="3068960"/>
          </a:xfrm>
        </p:spPr>
        <p:txBody>
          <a:bodyPr>
            <a:noAutofit/>
          </a:bodyPr>
          <a:lstStyle/>
          <a:p>
            <a:pPr algn="ctr"/>
            <a:r>
              <a:rPr lang="fr-FR" b="1" dirty="0" smtClean="0">
                <a:solidFill>
                  <a:schemeClr val="tx1"/>
                </a:solidFill>
              </a:rPr>
              <a:t>ALGERIE</a:t>
            </a:r>
          </a:p>
          <a:p>
            <a:pPr algn="ctr"/>
            <a:r>
              <a:rPr lang="fr-FR" b="1" dirty="0" smtClean="0">
                <a:solidFill>
                  <a:schemeClr val="tx1"/>
                </a:solidFill>
              </a:rPr>
              <a:t>Professeur </a:t>
            </a:r>
            <a:r>
              <a:rPr lang="fr-FR" b="1" dirty="0" err="1" smtClean="0">
                <a:solidFill>
                  <a:schemeClr val="tx1"/>
                </a:solidFill>
              </a:rPr>
              <a:t>Djamil</a:t>
            </a:r>
            <a:r>
              <a:rPr lang="fr-FR" b="1" dirty="0" smtClean="0">
                <a:solidFill>
                  <a:schemeClr val="tx1"/>
                </a:solidFill>
              </a:rPr>
              <a:t> LEBANE</a:t>
            </a:r>
          </a:p>
          <a:p>
            <a:pPr algn="ctr"/>
            <a:r>
              <a:rPr lang="fr-FR" b="1" dirty="0" smtClean="0">
                <a:solidFill>
                  <a:schemeClr val="tx1"/>
                </a:solidFill>
              </a:rPr>
              <a:t>Chef de service de néonatalogie CHU Mustapha Alger</a:t>
            </a:r>
            <a:endParaRPr lang="fr-FR" b="1" dirty="0">
              <a:solidFill>
                <a:schemeClr val="tx1"/>
              </a:solidFill>
            </a:endParaRPr>
          </a:p>
        </p:txBody>
      </p:sp>
      <p:sp>
        <p:nvSpPr>
          <p:cNvPr id="31746" name="AutoShape 2" descr="Méthode Kangouro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748" name="AutoShape 4" descr="Méthode Kangouro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Q1</a:t>
            </a:r>
            <a:endParaRPr lang="fr-FR" sz="3200" dirty="0">
              <a:solidFill>
                <a:srgbClr val="FFFF00"/>
              </a:solidFill>
            </a:endParaRPr>
          </a:p>
        </p:txBody>
      </p:sp>
      <p:sp>
        <p:nvSpPr>
          <p:cNvPr id="4" name="Espace réservé du contenu 3"/>
          <p:cNvSpPr>
            <a:spLocks noGrp="1"/>
          </p:cNvSpPr>
          <p:nvPr>
            <p:ph sz="quarter" idx="2"/>
          </p:nvPr>
        </p:nvSpPr>
        <p:spPr>
          <a:xfrm>
            <a:off x="0" y="692697"/>
            <a:ext cx="9144000" cy="1368152"/>
          </a:xfrm>
        </p:spPr>
        <p:txBody>
          <a:bodyPr/>
          <a:lstStyle/>
          <a:p>
            <a:r>
              <a:rPr lang="en-US" b="1" dirty="0">
                <a:solidFill>
                  <a:schemeClr val="tx1"/>
                </a:solidFill>
              </a:rPr>
              <a:t>Your Ministry of Health </a:t>
            </a:r>
            <a:r>
              <a:rPr lang="en-US" b="1" dirty="0" smtClean="0">
                <a:solidFill>
                  <a:schemeClr val="tx1"/>
                </a:solidFill>
              </a:rPr>
              <a:t>promotes </a:t>
            </a:r>
            <a:r>
              <a:rPr lang="en-US" b="1" dirty="0">
                <a:solidFill>
                  <a:schemeClr val="tx1"/>
                </a:solidFill>
              </a:rPr>
              <a:t>KMC, but dissemination is still very low. Would the allocation of funds to systematically train the staff of large public hospitals be a solution? If so, how?</a:t>
            </a:r>
            <a:endParaRPr lang="fr-FR" b="1" dirty="0">
              <a:solidFill>
                <a:schemeClr val="tx1"/>
              </a:solidFill>
            </a:endParaRPr>
          </a:p>
        </p:txBody>
      </p:sp>
      <p:sp>
        <p:nvSpPr>
          <p:cNvPr id="6" name="Espace réservé du contenu 5"/>
          <p:cNvSpPr>
            <a:spLocks noGrp="1"/>
          </p:cNvSpPr>
          <p:nvPr>
            <p:ph sz="quarter" idx="4"/>
          </p:nvPr>
        </p:nvSpPr>
        <p:spPr>
          <a:xfrm>
            <a:off x="285720" y="2132856"/>
            <a:ext cx="8858280" cy="4725144"/>
          </a:xfrm>
        </p:spPr>
        <p:txBody>
          <a:bodyPr/>
          <a:lstStyle/>
          <a:p>
            <a:r>
              <a:rPr lang="fr-FR" b="1" dirty="0">
                <a:solidFill>
                  <a:srgbClr val="C00000"/>
                </a:solidFill>
              </a:rPr>
              <a:t>Votre ministère de la Santé encourage KMC, mais la diffusion est encore très faible. Est-ce que l'allocation des fonds pour former systématiquement le personnel des grands hôpitaux publics être une solution? Si oui, comment?</a:t>
            </a:r>
          </a:p>
          <a:p>
            <a:endParaRPr lang="fr-FR"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203848" y="188640"/>
            <a:ext cx="2922404" cy="639762"/>
          </a:xfrm>
        </p:spPr>
        <p:txBody>
          <a:bodyPr>
            <a:normAutofit/>
          </a:bodyPr>
          <a:lstStyle/>
          <a:p>
            <a:pPr algn="ctr"/>
            <a:r>
              <a:rPr lang="fr-FR" sz="3200" dirty="0" smtClean="0">
                <a:solidFill>
                  <a:schemeClr val="tx1"/>
                </a:solidFill>
              </a:rPr>
              <a:t>Q2</a:t>
            </a:r>
          </a:p>
          <a:p>
            <a:pPr algn="ctr"/>
            <a:endParaRPr lang="fr-FR" sz="3200" dirty="0"/>
          </a:p>
        </p:txBody>
      </p:sp>
      <p:sp>
        <p:nvSpPr>
          <p:cNvPr id="4" name="Espace réservé du contenu 3"/>
          <p:cNvSpPr>
            <a:spLocks noGrp="1"/>
          </p:cNvSpPr>
          <p:nvPr>
            <p:ph sz="quarter" idx="2"/>
          </p:nvPr>
        </p:nvSpPr>
        <p:spPr>
          <a:xfrm>
            <a:off x="0" y="692697"/>
            <a:ext cx="9144000" cy="4565104"/>
          </a:xfrm>
        </p:spPr>
        <p:txBody>
          <a:bodyPr>
            <a:normAutofit/>
          </a:bodyPr>
          <a:lstStyle/>
          <a:p>
            <a:r>
              <a:rPr lang="en-US" sz="2000" b="1" dirty="0">
                <a:solidFill>
                  <a:schemeClr val="tx1"/>
                </a:solidFill>
              </a:rPr>
              <a:t>It is a solution and the funds available as part of continuing education.</a:t>
            </a:r>
            <a:endParaRPr lang="fr-FR" sz="2000" b="1" dirty="0">
              <a:solidFill>
                <a:schemeClr val="tx1"/>
              </a:solidFill>
            </a:endParaRPr>
          </a:p>
          <a:p>
            <a:r>
              <a:rPr lang="en-US" sz="2000" b="1" dirty="0">
                <a:solidFill>
                  <a:schemeClr val="tx1"/>
                </a:solidFill>
              </a:rPr>
              <a:t>The care of premature is mainly in major university hospital centers, but they remain reluctant to promote these units.</a:t>
            </a:r>
            <a:endParaRPr lang="fr-FR" sz="2000" b="1" dirty="0">
              <a:solidFill>
                <a:schemeClr val="tx1"/>
              </a:solidFill>
            </a:endParaRPr>
          </a:p>
          <a:p>
            <a:r>
              <a:rPr lang="en-US" sz="2000" b="1" dirty="0">
                <a:solidFill>
                  <a:schemeClr val="tx1"/>
                </a:solidFill>
              </a:rPr>
              <a:t>KMC method is recorded in the </a:t>
            </a:r>
            <a:r>
              <a:rPr lang="en-US" sz="2000" b="1" dirty="0" err="1">
                <a:solidFill>
                  <a:schemeClr val="tx1"/>
                </a:solidFill>
              </a:rPr>
              <a:t>perinatal</a:t>
            </a:r>
            <a:r>
              <a:rPr lang="en-US" sz="2000" b="1" dirty="0">
                <a:solidFill>
                  <a:schemeClr val="tx1"/>
                </a:solidFill>
              </a:rPr>
              <a:t> program since 2006.</a:t>
            </a:r>
            <a:endParaRPr lang="fr-FR" sz="2000" b="1" dirty="0">
              <a:solidFill>
                <a:schemeClr val="tx1"/>
              </a:solidFill>
            </a:endParaRPr>
          </a:p>
          <a:p>
            <a:r>
              <a:rPr lang="en-US" sz="2000" b="1" dirty="0">
                <a:solidFill>
                  <a:schemeClr val="tx1"/>
                </a:solidFill>
              </a:rPr>
              <a:t>In addition, an instruction of the Minister of Health (005 MSP / HR / MIN 22.04.2006) was distributed to all managers in the country without result.</a:t>
            </a:r>
            <a:endParaRPr lang="fr-FR" sz="2000" b="1" dirty="0">
              <a:solidFill>
                <a:schemeClr val="tx1"/>
              </a:solidFill>
            </a:endParaRPr>
          </a:p>
          <a:p>
            <a:endParaRPr lang="fr-FR" b="1" dirty="0">
              <a:solidFill>
                <a:schemeClr val="tx1"/>
              </a:solidFill>
            </a:endParaRPr>
          </a:p>
        </p:txBody>
      </p:sp>
      <p:sp>
        <p:nvSpPr>
          <p:cNvPr id="6" name="Espace réservé du contenu 5"/>
          <p:cNvSpPr>
            <a:spLocks noGrp="1"/>
          </p:cNvSpPr>
          <p:nvPr>
            <p:ph sz="quarter" idx="4"/>
          </p:nvPr>
        </p:nvSpPr>
        <p:spPr>
          <a:xfrm>
            <a:off x="2843808" y="2780928"/>
            <a:ext cx="6300192" cy="4077072"/>
          </a:xfrm>
        </p:spPr>
        <p:txBody>
          <a:bodyPr>
            <a:noAutofit/>
          </a:bodyPr>
          <a:lstStyle/>
          <a:p>
            <a:r>
              <a:rPr lang="fr-FR" sz="2000" b="1" dirty="0">
                <a:solidFill>
                  <a:srgbClr val="C00000"/>
                </a:solidFill>
              </a:rPr>
              <a:t>C’est une solution et les  fonds existent dans le cadre de la formation continue.</a:t>
            </a:r>
          </a:p>
          <a:p>
            <a:r>
              <a:rPr lang="fr-FR" sz="2000" b="1" dirty="0">
                <a:solidFill>
                  <a:srgbClr val="C00000"/>
                </a:solidFill>
              </a:rPr>
              <a:t>La prise en charge des prématurés se fait essentiellement dans les grands centres </a:t>
            </a:r>
            <a:r>
              <a:rPr lang="fr-FR" sz="2000" b="1" dirty="0" err="1">
                <a:solidFill>
                  <a:srgbClr val="C00000"/>
                </a:solidFill>
              </a:rPr>
              <a:t>hospitalo</a:t>
            </a:r>
            <a:r>
              <a:rPr lang="fr-FR" sz="2000" b="1" dirty="0">
                <a:solidFill>
                  <a:srgbClr val="C00000"/>
                </a:solidFill>
              </a:rPr>
              <a:t> universitaires, mais ces derniers restent réfractaires à la promotion de ces unités.</a:t>
            </a:r>
          </a:p>
          <a:p>
            <a:r>
              <a:rPr lang="fr-FR" sz="2000" b="1" dirty="0">
                <a:solidFill>
                  <a:srgbClr val="C00000"/>
                </a:solidFill>
              </a:rPr>
              <a:t>La méthode KMC est inscrite dans le programme de périnatalité depuis 2006.</a:t>
            </a:r>
          </a:p>
          <a:p>
            <a:r>
              <a:rPr lang="fr-FR" sz="2000" b="1" dirty="0">
                <a:solidFill>
                  <a:srgbClr val="C00000"/>
                </a:solidFill>
              </a:rPr>
              <a:t>De plus, une instruction du ministre de la santé (005 MSP/RH/MIN du 22.04.2006) a été diffusée à l’ensemble des gestionnaires du pays sans suite.</a:t>
            </a:r>
          </a:p>
          <a:p>
            <a:endParaRPr lang="fr-FR" sz="2000" b="1" dirty="0">
              <a:solidFill>
                <a:srgbClr val="C00000"/>
              </a:solidFill>
            </a:endParaRPr>
          </a:p>
        </p:txBody>
      </p:sp>
      <p:sp>
        <p:nvSpPr>
          <p:cNvPr id="5"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Q2</a:t>
            </a:r>
            <a:endParaRPr lang="fr-FR" sz="32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43808" y="260648"/>
            <a:ext cx="4290556" cy="639762"/>
          </a:xfrm>
        </p:spPr>
        <p:txBody>
          <a:bodyPr/>
          <a:lstStyle/>
          <a:p>
            <a:pPr algn="ctr"/>
            <a:r>
              <a:rPr lang="fr-FR" sz="3200" dirty="0" smtClean="0">
                <a:solidFill>
                  <a:schemeClr val="tx1"/>
                </a:solidFill>
              </a:rPr>
              <a:t>Q3</a:t>
            </a:r>
          </a:p>
          <a:p>
            <a:pPr algn="ctr"/>
            <a:endParaRPr lang="fr-FR" dirty="0"/>
          </a:p>
        </p:txBody>
      </p:sp>
      <p:sp>
        <p:nvSpPr>
          <p:cNvPr id="4" name="Espace réservé du contenu 3"/>
          <p:cNvSpPr>
            <a:spLocks noGrp="1"/>
          </p:cNvSpPr>
          <p:nvPr>
            <p:ph sz="quarter" idx="2"/>
          </p:nvPr>
        </p:nvSpPr>
        <p:spPr>
          <a:xfrm>
            <a:off x="0" y="620688"/>
            <a:ext cx="9144000" cy="3941763"/>
          </a:xfrm>
        </p:spPr>
        <p:txBody>
          <a:bodyPr>
            <a:normAutofit/>
          </a:bodyPr>
          <a:lstStyle/>
          <a:p>
            <a:r>
              <a:rPr lang="en-US" sz="2000" b="1" dirty="0"/>
              <a:t>One of the major obstacles to the dissemination of KMC is the resistance opposed by health professionals, and in particular by </a:t>
            </a:r>
            <a:r>
              <a:rPr lang="en-US" sz="2000" b="1" dirty="0" err="1"/>
              <a:t>paediatricians</a:t>
            </a:r>
            <a:r>
              <a:rPr lang="en-US" sz="2000" b="1" dirty="0"/>
              <a:t>. What could be done to overcome this resistance</a:t>
            </a:r>
            <a:r>
              <a:rPr lang="en-US" sz="2000" dirty="0"/>
              <a:t>?</a:t>
            </a:r>
            <a:endParaRPr lang="fr-FR" sz="2000" dirty="0"/>
          </a:p>
        </p:txBody>
      </p:sp>
      <p:sp>
        <p:nvSpPr>
          <p:cNvPr id="6" name="Espace réservé du contenu 5"/>
          <p:cNvSpPr>
            <a:spLocks noGrp="1"/>
          </p:cNvSpPr>
          <p:nvPr>
            <p:ph sz="quarter" idx="4"/>
          </p:nvPr>
        </p:nvSpPr>
        <p:spPr>
          <a:xfrm>
            <a:off x="4855464" y="2916237"/>
            <a:ext cx="4288536" cy="3941763"/>
          </a:xfrm>
        </p:spPr>
        <p:txBody>
          <a:bodyPr>
            <a:normAutofit/>
          </a:bodyPr>
          <a:lstStyle/>
          <a:p>
            <a:r>
              <a:rPr lang="fr-FR" sz="2000" b="1" dirty="0">
                <a:solidFill>
                  <a:srgbClr val="C00000"/>
                </a:solidFill>
              </a:rPr>
              <a:t>L'un des principaux obstacles à la diffusion de KMC est la résistance opposée par les professionnels de la santé et en particulier par les pédiatres. Que pourrait-on faire pour surmonter cette résistance</a:t>
            </a:r>
            <a:r>
              <a:rPr lang="fr-FR" sz="2000" b="1" dirty="0"/>
              <a:t>?</a:t>
            </a:r>
            <a:endParaRPr lang="fr-FR" sz="2000" dirty="0"/>
          </a:p>
          <a:p>
            <a:endParaRPr lang="fr-FR" sz="2000" dirty="0"/>
          </a:p>
        </p:txBody>
      </p:sp>
      <p:sp>
        <p:nvSpPr>
          <p:cNvPr id="7"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Q3</a:t>
            </a:r>
            <a:endParaRPr lang="fr-FR" sz="32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283968" y="0"/>
            <a:ext cx="1698268" cy="639762"/>
          </a:xfrm>
        </p:spPr>
        <p:txBody>
          <a:bodyPr/>
          <a:lstStyle/>
          <a:p>
            <a:r>
              <a:rPr lang="fr-FR" sz="3200" dirty="0" smtClean="0">
                <a:solidFill>
                  <a:schemeClr val="tx1"/>
                </a:solidFill>
              </a:rPr>
              <a:t>Q4</a:t>
            </a:r>
          </a:p>
          <a:p>
            <a:endParaRPr lang="fr-FR" dirty="0"/>
          </a:p>
        </p:txBody>
      </p:sp>
      <p:sp>
        <p:nvSpPr>
          <p:cNvPr id="4" name="Espace réservé du contenu 3"/>
          <p:cNvSpPr>
            <a:spLocks noGrp="1"/>
          </p:cNvSpPr>
          <p:nvPr>
            <p:ph sz="quarter" idx="2"/>
          </p:nvPr>
        </p:nvSpPr>
        <p:spPr>
          <a:xfrm>
            <a:off x="0" y="692696"/>
            <a:ext cx="9144000" cy="3941763"/>
          </a:xfrm>
        </p:spPr>
        <p:txBody>
          <a:bodyPr>
            <a:normAutofit/>
          </a:bodyPr>
          <a:lstStyle/>
          <a:p>
            <a:r>
              <a:rPr lang="en-US" sz="2000" b="1" dirty="0"/>
              <a:t>The resistance of pediatricians does not speak for the KMC method, but also for the promotion of neonatology. We have many challenges to be heard at general </a:t>
            </a:r>
            <a:r>
              <a:rPr lang="en-US" sz="2000" b="1" dirty="0" err="1"/>
              <a:t>paediatricians</a:t>
            </a:r>
            <a:r>
              <a:rPr lang="en-US" sz="2000" b="1" dirty="0"/>
              <a:t> the importance of good training in neonatology.</a:t>
            </a:r>
            <a:endParaRPr lang="fr-FR" sz="2000" b="1" dirty="0"/>
          </a:p>
          <a:p>
            <a:r>
              <a:rPr lang="en-US" sz="2000" b="1" dirty="0"/>
              <a:t>The quality of the management of neonatal pathology is very insufficient nationally. It remains dependent on the training and it is on this aspect that we must intervene.</a:t>
            </a:r>
            <a:endParaRPr lang="fr-FR" sz="2000" b="1" dirty="0"/>
          </a:p>
          <a:p>
            <a:endParaRPr lang="fr-FR" sz="2000" b="1" dirty="0"/>
          </a:p>
        </p:txBody>
      </p:sp>
      <p:sp>
        <p:nvSpPr>
          <p:cNvPr id="6" name="Espace réservé du contenu 5"/>
          <p:cNvSpPr>
            <a:spLocks noGrp="1"/>
          </p:cNvSpPr>
          <p:nvPr>
            <p:ph sz="quarter" idx="4"/>
          </p:nvPr>
        </p:nvSpPr>
        <p:spPr>
          <a:xfrm>
            <a:off x="4427984" y="2492896"/>
            <a:ext cx="4716016" cy="4581128"/>
          </a:xfrm>
        </p:spPr>
        <p:txBody>
          <a:bodyPr>
            <a:noAutofit/>
          </a:bodyPr>
          <a:lstStyle/>
          <a:p>
            <a:r>
              <a:rPr lang="fr-FR" sz="2000" b="1" dirty="0">
                <a:solidFill>
                  <a:srgbClr val="C00000"/>
                </a:solidFill>
              </a:rPr>
              <a:t>La résistance des pédiatres ne s’exprime pas que pour la méthode KMC, mais aussi pour la promotion de la néonatalogie. Nous avons beaucoup de difficultés à faire entendre aux pédiatres généralistes l’importance d’une bonne formation en néonatalogie.</a:t>
            </a:r>
          </a:p>
          <a:p>
            <a:r>
              <a:rPr lang="fr-FR" sz="2000" b="1" dirty="0">
                <a:solidFill>
                  <a:srgbClr val="C00000"/>
                </a:solidFill>
              </a:rPr>
              <a:t>La qualité de la prise en charge de la pathologie néonatale est à l’échelle nationale très insuffisante. Elle reste tributaire de la formation et c’est sur cet aspect qu’il faut intervenir</a:t>
            </a:r>
          </a:p>
        </p:txBody>
      </p:sp>
      <p:sp>
        <p:nvSpPr>
          <p:cNvPr id="8"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Q4</a:t>
            </a:r>
            <a:endParaRPr lang="fr-FR" sz="32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051720" y="0"/>
            <a:ext cx="4290556" cy="639762"/>
          </a:xfrm>
        </p:spPr>
        <p:txBody>
          <a:bodyPr/>
          <a:lstStyle/>
          <a:p>
            <a:pPr algn="ctr"/>
            <a:r>
              <a:rPr lang="fr-FR" sz="3200" dirty="0" smtClean="0">
                <a:solidFill>
                  <a:schemeClr val="tx1"/>
                </a:solidFill>
              </a:rPr>
              <a:t>Q6</a:t>
            </a:r>
          </a:p>
          <a:p>
            <a:endParaRPr lang="fr-FR" dirty="0"/>
          </a:p>
        </p:txBody>
      </p:sp>
      <p:sp>
        <p:nvSpPr>
          <p:cNvPr id="4" name="Espace réservé du contenu 3"/>
          <p:cNvSpPr>
            <a:spLocks noGrp="1"/>
          </p:cNvSpPr>
          <p:nvPr>
            <p:ph sz="quarter" idx="2"/>
          </p:nvPr>
        </p:nvSpPr>
        <p:spPr>
          <a:xfrm>
            <a:off x="0" y="692697"/>
            <a:ext cx="8964488" cy="4565104"/>
          </a:xfrm>
        </p:spPr>
        <p:txBody>
          <a:bodyPr>
            <a:normAutofit/>
          </a:bodyPr>
          <a:lstStyle/>
          <a:p>
            <a:r>
              <a:rPr lang="en-US" b="1" dirty="0"/>
              <a:t>Prematurity is very resented by the family in general and mothers in particular especially in </a:t>
            </a:r>
            <a:r>
              <a:rPr lang="en-US" b="1" dirty="0" err="1"/>
              <a:t>primiparous</a:t>
            </a:r>
            <a:r>
              <a:rPr lang="en-US" b="1" dirty="0"/>
              <a:t>. The low weight of these children encourages mothers (often under pressure from the family) to introduce infant formula to allow (their view) a more substantial weight gain. In Algeria it's not </a:t>
            </a:r>
            <a:r>
              <a:rPr lang="en-US" b="1" dirty="0" err="1"/>
              <a:t>lr</a:t>
            </a:r>
            <a:r>
              <a:rPr lang="en-US" b="1" dirty="0"/>
              <a:t> father to be involved, but the beautiful mommy!</a:t>
            </a:r>
            <a:endParaRPr lang="fr-FR" b="1" dirty="0"/>
          </a:p>
          <a:p>
            <a:endParaRPr lang="fr-FR" b="1" dirty="0"/>
          </a:p>
        </p:txBody>
      </p:sp>
      <p:sp>
        <p:nvSpPr>
          <p:cNvPr id="6" name="Espace réservé du contenu 5"/>
          <p:cNvSpPr>
            <a:spLocks noGrp="1"/>
          </p:cNvSpPr>
          <p:nvPr>
            <p:ph sz="quarter" idx="4"/>
          </p:nvPr>
        </p:nvSpPr>
        <p:spPr>
          <a:xfrm>
            <a:off x="4499992" y="2916237"/>
            <a:ext cx="4644008" cy="3941763"/>
          </a:xfrm>
        </p:spPr>
        <p:txBody>
          <a:bodyPr>
            <a:normAutofit fontScale="92500" lnSpcReduction="20000"/>
          </a:bodyPr>
          <a:lstStyle/>
          <a:p>
            <a:r>
              <a:rPr lang="fr-FR" b="1" dirty="0">
                <a:solidFill>
                  <a:srgbClr val="C00000"/>
                </a:solidFill>
              </a:rPr>
              <a:t>La prématurité est très mal vécue par la famille en général et la mère en particulier surtout chez les primipares. Le faible poids de ces enfants incite les mères (souvent sous la pression de la famille) à introduire des laits artificiels pour permettre (de leur point de vue) une croissance pondérale plus conséquente. En </a:t>
            </a:r>
            <a:r>
              <a:rPr lang="fr-FR" b="1" dirty="0" err="1">
                <a:solidFill>
                  <a:srgbClr val="C00000"/>
                </a:solidFill>
              </a:rPr>
              <a:t>algerie</a:t>
            </a:r>
            <a:r>
              <a:rPr lang="fr-FR" b="1" dirty="0">
                <a:solidFill>
                  <a:srgbClr val="C00000"/>
                </a:solidFill>
              </a:rPr>
              <a:t> ce n’est pas </a:t>
            </a:r>
            <a:r>
              <a:rPr lang="fr-FR" b="1" dirty="0" err="1">
                <a:solidFill>
                  <a:srgbClr val="C00000"/>
                </a:solidFill>
              </a:rPr>
              <a:t>lr</a:t>
            </a:r>
            <a:r>
              <a:rPr lang="fr-FR" b="1" dirty="0">
                <a:solidFill>
                  <a:srgbClr val="C00000"/>
                </a:solidFill>
              </a:rPr>
              <a:t> père qu’il faut impliquer, mais la belle maman !</a:t>
            </a:r>
          </a:p>
          <a:p>
            <a:endParaRPr lang="fr-FR" b="1" dirty="0">
              <a:solidFill>
                <a:srgbClr val="C00000"/>
              </a:solidFill>
            </a:endParaRPr>
          </a:p>
        </p:txBody>
      </p:sp>
      <p:sp>
        <p:nvSpPr>
          <p:cNvPr id="7"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Q6</a:t>
            </a:r>
            <a:endParaRPr lang="fr-FR" sz="3200"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707904" y="0"/>
            <a:ext cx="4290556" cy="639762"/>
          </a:xfrm>
        </p:spPr>
        <p:txBody>
          <a:bodyPr/>
          <a:lstStyle/>
          <a:p>
            <a:r>
              <a:rPr lang="fr-FR" sz="3200" dirty="0" smtClean="0">
                <a:solidFill>
                  <a:schemeClr val="tx1"/>
                </a:solidFill>
              </a:rPr>
              <a:t>Q7</a:t>
            </a:r>
          </a:p>
          <a:p>
            <a:endParaRPr lang="fr-FR" dirty="0"/>
          </a:p>
        </p:txBody>
      </p:sp>
      <p:sp>
        <p:nvSpPr>
          <p:cNvPr id="4" name="Espace réservé du contenu 3"/>
          <p:cNvSpPr>
            <a:spLocks noGrp="1"/>
          </p:cNvSpPr>
          <p:nvPr>
            <p:ph sz="quarter" idx="2"/>
          </p:nvPr>
        </p:nvSpPr>
        <p:spPr>
          <a:xfrm>
            <a:off x="0" y="620688"/>
            <a:ext cx="9144000" cy="3941763"/>
          </a:xfrm>
        </p:spPr>
        <p:txBody>
          <a:bodyPr/>
          <a:lstStyle/>
          <a:p>
            <a:r>
              <a:rPr lang="en-US" b="1" dirty="0" smtClean="0"/>
              <a:t>What </a:t>
            </a:r>
            <a:r>
              <a:rPr lang="en-US" b="1" dirty="0"/>
              <a:t>would be the most important area that is critical for accelerating quality coverage of KMC for all babies who need that care, across the globe</a:t>
            </a:r>
            <a:r>
              <a:rPr lang="en-US" dirty="0"/>
              <a:t>?</a:t>
            </a:r>
            <a:endParaRPr lang="fr-FR" dirty="0"/>
          </a:p>
        </p:txBody>
      </p:sp>
      <p:sp>
        <p:nvSpPr>
          <p:cNvPr id="6" name="Espace réservé du contenu 5"/>
          <p:cNvSpPr>
            <a:spLocks noGrp="1"/>
          </p:cNvSpPr>
          <p:nvPr>
            <p:ph sz="quarter" idx="4"/>
          </p:nvPr>
        </p:nvSpPr>
        <p:spPr>
          <a:xfrm>
            <a:off x="4860032" y="2780928"/>
            <a:ext cx="4077234" cy="2476872"/>
          </a:xfrm>
        </p:spPr>
        <p:txBody>
          <a:bodyPr/>
          <a:lstStyle/>
          <a:p>
            <a:r>
              <a:rPr lang="fr-FR" b="1" dirty="0">
                <a:solidFill>
                  <a:srgbClr val="C00000"/>
                </a:solidFill>
              </a:rPr>
              <a:t>Quelles sont les activités prioritaires que vous souhaiterais réaliser pour augmenter la couverture et la qualité du KMC en vos pays.</a:t>
            </a:r>
            <a:endParaRPr lang="fr-FR" dirty="0">
              <a:solidFill>
                <a:srgbClr val="C00000"/>
              </a:solidFill>
            </a:endParaRPr>
          </a:p>
          <a:p>
            <a:endParaRPr lang="fr-FR" dirty="0">
              <a:solidFill>
                <a:srgbClr val="C00000"/>
              </a:solidFill>
            </a:endParaRPr>
          </a:p>
        </p:txBody>
      </p:sp>
      <p:sp>
        <p:nvSpPr>
          <p:cNvPr id="7"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Q7</a:t>
            </a:r>
            <a:endParaRPr lang="fr-FR" sz="3200" dirty="0">
              <a:solidFill>
                <a:srgbClr val="FFFF00"/>
              </a:solidFill>
            </a:endParaRPr>
          </a:p>
        </p:txBody>
      </p:sp>
      <p:sp>
        <p:nvSpPr>
          <p:cNvPr id="9" name="Espace réservé du texte 8"/>
          <p:cNvSpPr>
            <a:spLocks noGrp="1"/>
          </p:cNvSpPr>
          <p:nvPr>
            <p:ph type="body" idx="1"/>
          </p:nvPr>
        </p:nvSpPr>
        <p:spPr/>
        <p:txBody>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771800" y="0"/>
            <a:ext cx="4290556" cy="639762"/>
          </a:xfrm>
        </p:spPr>
        <p:txBody>
          <a:bodyPr/>
          <a:lstStyle/>
          <a:p>
            <a:pPr algn="ctr"/>
            <a:r>
              <a:rPr lang="fr-FR" sz="3200" dirty="0" smtClean="0"/>
              <a:t>Q8</a:t>
            </a:r>
            <a:endParaRPr lang="fr-FR" sz="3200" dirty="0"/>
          </a:p>
        </p:txBody>
      </p:sp>
      <p:sp>
        <p:nvSpPr>
          <p:cNvPr id="4" name="Espace réservé du contenu 3"/>
          <p:cNvSpPr>
            <a:spLocks noGrp="1"/>
          </p:cNvSpPr>
          <p:nvPr>
            <p:ph sz="quarter" idx="2"/>
          </p:nvPr>
        </p:nvSpPr>
        <p:spPr>
          <a:xfrm>
            <a:off x="0" y="692696"/>
            <a:ext cx="4860032" cy="6696744"/>
          </a:xfrm>
        </p:spPr>
        <p:txBody>
          <a:bodyPr>
            <a:noAutofit/>
          </a:bodyPr>
          <a:lstStyle/>
          <a:p>
            <a:r>
              <a:rPr lang="en-US" sz="2000" b="1" dirty="0" smtClean="0"/>
              <a:t>The application of the national program concerning the </a:t>
            </a:r>
            <a:r>
              <a:rPr lang="en-US" sz="2000" b="1" dirty="0" err="1" smtClean="0"/>
              <a:t>perinatology</a:t>
            </a:r>
            <a:r>
              <a:rPr lang="en-US" sz="2000" b="1" dirty="0" smtClean="0"/>
              <a:t> care should help us establish the KMC units in every university hospital structure mother-child.</a:t>
            </a:r>
          </a:p>
          <a:p>
            <a:r>
              <a:rPr lang="en-US" sz="2000" b="1" dirty="0" smtClean="0"/>
              <a:t>This program is run in every department by a  professional comity whose members will be trained for this purpose.</a:t>
            </a:r>
          </a:p>
          <a:p>
            <a:r>
              <a:rPr lang="en-US" sz="2000" b="1" dirty="0" smtClean="0"/>
              <a:t>At the same time we intend to involve the religious representatives , indeed they have a huge impact and influence among the </a:t>
            </a:r>
            <a:r>
              <a:rPr lang="en-US" sz="2000" b="1" dirty="0" err="1" smtClean="0"/>
              <a:t>algerian</a:t>
            </a:r>
            <a:r>
              <a:rPr lang="en-US" sz="2000" b="1" dirty="0" smtClean="0"/>
              <a:t> population</a:t>
            </a:r>
            <a:r>
              <a:rPr lang="en-US" b="1" dirty="0" smtClean="0"/>
              <a:t>.</a:t>
            </a:r>
          </a:p>
          <a:p>
            <a:r>
              <a:rPr lang="en-US" b="1" dirty="0" smtClean="0"/>
              <a:t> </a:t>
            </a:r>
          </a:p>
          <a:p>
            <a:endParaRPr lang="fr-FR" b="1" dirty="0"/>
          </a:p>
        </p:txBody>
      </p:sp>
      <p:sp>
        <p:nvSpPr>
          <p:cNvPr id="6" name="Espace réservé du contenu 5"/>
          <p:cNvSpPr>
            <a:spLocks noGrp="1"/>
          </p:cNvSpPr>
          <p:nvPr>
            <p:ph sz="quarter" idx="4"/>
          </p:nvPr>
        </p:nvSpPr>
        <p:spPr>
          <a:xfrm>
            <a:off x="4860032" y="836713"/>
            <a:ext cx="4283968" cy="7704856"/>
          </a:xfrm>
        </p:spPr>
        <p:txBody>
          <a:bodyPr>
            <a:noAutofit/>
          </a:bodyPr>
          <a:lstStyle/>
          <a:p>
            <a:r>
              <a:rPr lang="fr-FR" sz="2000" b="1" dirty="0">
                <a:solidFill>
                  <a:srgbClr val="C00000"/>
                </a:solidFill>
              </a:rPr>
              <a:t>L’application  du programme national de périnatalité devrait nous permettre de mettre en place des unités KMC dans toutes les structures hospitalo-universitaires mère-enfants.</a:t>
            </a:r>
          </a:p>
          <a:p>
            <a:r>
              <a:rPr lang="fr-FR" sz="2000" b="1" dirty="0">
                <a:solidFill>
                  <a:srgbClr val="C00000"/>
                </a:solidFill>
              </a:rPr>
              <a:t>Ce programme est piloté dans chaque département par un comité de professionnelles de la santé dont les membres  seront formés à cet effet.</a:t>
            </a:r>
          </a:p>
          <a:p>
            <a:r>
              <a:rPr lang="fr-FR" sz="2000" b="1" dirty="0">
                <a:solidFill>
                  <a:srgbClr val="C00000"/>
                </a:solidFill>
              </a:rPr>
              <a:t>Dans le même temps nous comptons impliquer les religieux compte tenu de l’énorme influence qu’ils ont auprès de la population</a:t>
            </a:r>
          </a:p>
          <a:p>
            <a:endParaRPr lang="fr-FR" sz="2000" b="1" dirty="0">
              <a:solidFill>
                <a:srgbClr val="C00000"/>
              </a:solidFill>
            </a:endParaRPr>
          </a:p>
        </p:txBody>
      </p:sp>
      <p:sp>
        <p:nvSpPr>
          <p:cNvPr id="7" name="Espace réservé du texte 2"/>
          <p:cNvSpPr>
            <a:spLocks noGrp="1"/>
          </p:cNvSpPr>
          <p:nvPr>
            <p:ph type="body" idx="1"/>
          </p:nvPr>
        </p:nvSpPr>
        <p:spPr>
          <a:xfrm>
            <a:off x="0" y="0"/>
            <a:ext cx="9144000" cy="639762"/>
          </a:xfrm>
          <a:solidFill>
            <a:schemeClr val="accent3"/>
          </a:solidFill>
        </p:spPr>
        <p:txBody>
          <a:bodyPr>
            <a:normAutofit/>
          </a:bodyPr>
          <a:lstStyle/>
          <a:p>
            <a:pPr algn="ctr"/>
            <a:r>
              <a:rPr lang="fr-FR" sz="3200" dirty="0" smtClean="0">
                <a:solidFill>
                  <a:srgbClr val="FFFF00"/>
                </a:solidFill>
              </a:rPr>
              <a:t>Q8</a:t>
            </a:r>
            <a:endParaRPr lang="fr-FR" sz="32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endParaRPr lang="fr-FR" sz="2800" dirty="0">
              <a:latin typeface="+mn-lt"/>
              <a:cs typeface="Arial" pitchFamily="34" charset="0"/>
            </a:endParaRPr>
          </a:p>
        </p:txBody>
      </p:sp>
      <p:sp>
        <p:nvSpPr>
          <p:cNvPr id="3" name="Espace réservé du contenu 2"/>
          <p:cNvSpPr>
            <a:spLocks noGrp="1"/>
          </p:cNvSpPr>
          <p:nvPr>
            <p:ph idx="1"/>
          </p:nvPr>
        </p:nvSpPr>
        <p:spPr/>
        <p:txBody>
          <a:bodyPr/>
          <a:lstStyle/>
          <a:p>
            <a:pPr>
              <a:defRPr/>
            </a:pPr>
            <a:endParaRPr lang="fr-FR"/>
          </a:p>
        </p:txBody>
      </p:sp>
      <p:pic>
        <p:nvPicPr>
          <p:cNvPr id="79876" name="Picture 1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pPr>
              <a:defRPr/>
            </a:pPr>
            <a:fld id="{F45C53A7-5E87-42AE-8A42-EB378073246B}" type="slidenum">
              <a:rPr lang="fr-FR" smtClean="0"/>
              <a:pPr>
                <a:defRPr/>
              </a:pPr>
              <a:t>9</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TotalTime>
  <Words>771</Words>
  <Application>Microsoft Office PowerPoint</Application>
  <PresentationFormat>Presentación en pantalla (4:3)</PresentationFormat>
  <Paragraphs>45</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Franklin Gothic Book</vt:lpstr>
      <vt:lpstr>Franklin Gothic Medium</vt:lpstr>
      <vt:lpstr>Wingdings 2</vt:lpstr>
      <vt:lpstr>Promenade</vt:lpstr>
      <vt:lpstr>KMC Workshop, 14-15 November 2016, IRCCS Burlo Garofolo, Trieste, Italy Round Table: Barriers and Enablers of Comparatively Low Level KMC Dissemination and Uptake (India, Vietnam, Cameroon, Algeria, Italy)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Contabilidad</cp:lastModifiedBy>
  <cp:revision>11</cp:revision>
  <dcterms:created xsi:type="dcterms:W3CDTF">2016-11-11T16:21:18Z</dcterms:created>
  <dcterms:modified xsi:type="dcterms:W3CDTF">2020-05-19T21:01:01Z</dcterms:modified>
</cp:coreProperties>
</file>